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79" r:id="rId2"/>
    <p:sldId id="257" r:id="rId3"/>
    <p:sldId id="258" r:id="rId4"/>
    <p:sldId id="278" r:id="rId5"/>
    <p:sldId id="260" r:id="rId6"/>
    <p:sldId id="273" r:id="rId7"/>
    <p:sldId id="274" r:id="rId8"/>
    <p:sldId id="275" r:id="rId9"/>
    <p:sldId id="276" r:id="rId10"/>
    <p:sldId id="262" r:id="rId11"/>
    <p:sldId id="282" r:id="rId12"/>
    <p:sldId id="277" r:id="rId13"/>
    <p:sldId id="269" r:id="rId14"/>
    <p:sldId id="271" r:id="rId15"/>
    <p:sldId id="280" r:id="rId16"/>
  </p:sldIdLst>
  <p:sldSz cx="9144000" cy="6858000" type="screen4x3"/>
  <p:notesSz cx="7086600" cy="93726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1" autoAdjust="0"/>
    <p:restoredTop sz="94667" autoAdjust="0"/>
  </p:normalViewPr>
  <p:slideViewPr>
    <p:cSldViewPr>
      <p:cViewPr varScale="1">
        <p:scale>
          <a:sx n="75" d="100"/>
          <a:sy n="75" d="100"/>
        </p:scale>
        <p:origin x="-103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20951"/>
  <ax:ocxPr ax:name="_cy" ax:value="11430"/>
  <ax:ocxPr ax:name="FlashVars" ax:value=""/>
  <ax:ocxPr ax:name="Movie" ax:value="http://www.youtube.com/v/vHFUwFgu5w4&amp;feature=related"/>
  <ax:ocxPr ax:name="Src" ax:value="http://www.youtube.com/v/vHFUwFgu5w4&amp;feature=related"/>
  <ax:ocxPr ax:name="WMode" ax:value="Window"/>
  <ax:ocxPr ax:name="Play" ax:value="0"/>
  <ax:ocxPr ax:name="Loop" ax:value="-1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96D528A-6940-4AC8-B8D4-37DB6CA8164F}" type="datetimeFigureOut">
              <a:rPr lang="en-US" smtClean="0"/>
              <a:pPr/>
              <a:t>5/4/2010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25ACAC9-C6DA-4D29-9D2F-EF77B8982D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6D528A-6940-4AC8-B8D4-37DB6CA8164F}" type="datetimeFigureOut">
              <a:rPr lang="en-US" smtClean="0"/>
              <a:pPr/>
              <a:t>5/4/2010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5ACAC9-C6DA-4D29-9D2F-EF77B8982D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6D528A-6940-4AC8-B8D4-37DB6CA8164F}" type="datetimeFigureOut">
              <a:rPr lang="en-US" smtClean="0"/>
              <a:pPr/>
              <a:t>5/4/2010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5ACAC9-C6DA-4D29-9D2F-EF77B8982D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6D528A-6940-4AC8-B8D4-37DB6CA8164F}" type="datetimeFigureOut">
              <a:rPr lang="en-US" smtClean="0"/>
              <a:pPr/>
              <a:t>5/4/2010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5ACAC9-C6DA-4D29-9D2F-EF77B8982D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6D528A-6940-4AC8-B8D4-37DB6CA8164F}" type="datetimeFigureOut">
              <a:rPr lang="en-US" smtClean="0"/>
              <a:pPr/>
              <a:t>5/4/2010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5ACAC9-C6DA-4D29-9D2F-EF77B8982D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6D528A-6940-4AC8-B8D4-37DB6CA8164F}" type="datetimeFigureOut">
              <a:rPr lang="en-US" smtClean="0"/>
              <a:pPr/>
              <a:t>5/4/2010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5ACAC9-C6DA-4D29-9D2F-EF77B8982D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6D528A-6940-4AC8-B8D4-37DB6CA8164F}" type="datetimeFigureOut">
              <a:rPr lang="en-US" smtClean="0"/>
              <a:pPr/>
              <a:t>5/4/2010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5ACAC9-C6DA-4D29-9D2F-EF77B8982D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6D528A-6940-4AC8-B8D4-37DB6CA8164F}" type="datetimeFigureOut">
              <a:rPr lang="en-US" smtClean="0"/>
              <a:pPr/>
              <a:t>5/4/2010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5ACAC9-C6DA-4D29-9D2F-EF77B8982D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6D528A-6940-4AC8-B8D4-37DB6CA8164F}" type="datetimeFigureOut">
              <a:rPr lang="en-US" smtClean="0"/>
              <a:pPr/>
              <a:t>5/4/2010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5ACAC9-C6DA-4D29-9D2F-EF77B8982D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96D528A-6940-4AC8-B8D4-37DB6CA8164F}" type="datetimeFigureOut">
              <a:rPr lang="en-US" smtClean="0"/>
              <a:pPr/>
              <a:t>5/4/2010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5ACAC9-C6DA-4D29-9D2F-EF77B8982D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96D528A-6940-4AC8-B8D4-37DB6CA8164F}" type="datetimeFigureOut">
              <a:rPr lang="en-US" smtClean="0"/>
              <a:pPr/>
              <a:t>5/4/2010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25ACAC9-C6DA-4D29-9D2F-EF77B8982D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96D528A-6940-4AC8-B8D4-37DB6CA8164F}" type="datetimeFigureOut">
              <a:rPr lang="en-US" smtClean="0"/>
              <a:pPr/>
              <a:t>5/4/2010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25ACAC9-C6DA-4D29-9D2F-EF77B8982DE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bing.com/images/search?q=videoconferencing+education#focal=775965e2ec244390b312403568e7953e&amp;furl=http://www.changeforchildren.org/images/vch/Kids_and_Video_Conferencing.jpg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outreach.uwyo.edu/uwtv/VideoConf.asp" TargetMode="External"/><Relationship Id="rId3" Type="http://schemas.openxmlformats.org/officeDocument/2006/relationships/hyperlink" Target="http://www.youtube.com/watch?v=vHFUwFgu5w4&amp;feature=related" TargetMode="External"/><Relationship Id="rId7" Type="http://schemas.openxmlformats.org/officeDocument/2006/relationships/hyperlink" Target="http://ww4.fsusd.k12.ca.us/education/science/VideoConferencing/index.htm" TargetMode="External"/><Relationship Id="rId2" Type="http://schemas.openxmlformats.org/officeDocument/2006/relationships/hyperlink" Target="http://.knpacbell.com/wired/vidconf/links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how.com/about_4565029_video-conferencing.html" TargetMode="External"/><Relationship Id="rId5" Type="http://schemas.openxmlformats.org/officeDocument/2006/relationships/hyperlink" Target="http://www.ehow.com/about_5098990_history-video-conferencing.html" TargetMode="External"/><Relationship Id="rId4" Type="http://schemas.openxmlformats.org/officeDocument/2006/relationships/hyperlink" Target="https://www.ja.net/documents/services/video/vtas/beginnersguide.pdf" TargetMode="External"/><Relationship Id="rId9" Type="http://schemas.openxmlformats.org/officeDocument/2006/relationships/hyperlink" Target="http://en.wikipedia.org/wiki/Videoconferencin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bing.com/images/search?q=videoconferencing+education#focal=46629d57feb54d72a8e5fb04a8cba3d9&amp;furl=http://www.e-idsolutions.com/Files/pvc2.jpg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Videoconference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 Innovation for Learning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88091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endParaRPr lang="en-US" sz="280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800" dirty="0" smtClean="0"/>
              <a:t>Technical difficulties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800" dirty="0" smtClean="0"/>
              <a:t>Software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/>
              <a:t>Hardware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/>
              <a:t>Network failures</a:t>
            </a:r>
          </a:p>
          <a:p>
            <a:r>
              <a:rPr lang="en-US" sz="2800" dirty="0" smtClean="0"/>
              <a:t>Remote connections hampered by environmental changes</a:t>
            </a:r>
          </a:p>
          <a:p>
            <a:r>
              <a:rPr lang="en-US" sz="2800" dirty="0" smtClean="0"/>
              <a:t>Delay on the sound that participants need to get accustomed to</a:t>
            </a:r>
          </a:p>
          <a:p>
            <a:r>
              <a:rPr lang="en-US" sz="2800" dirty="0" smtClean="0"/>
              <a:t>Atmosphere of normal face-to-face meeting is lost</a:t>
            </a:r>
          </a:p>
          <a:p>
            <a:r>
              <a:rPr lang="en-US" sz="2800" dirty="0" smtClean="0"/>
              <a:t>Instructor is unaware whether the audience is comfortable with his/her pace</a:t>
            </a:r>
          </a:p>
          <a:p>
            <a:r>
              <a:rPr lang="en-US" sz="2800" dirty="0" smtClean="0"/>
              <a:t>Lack of personal interaction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Disadvantages of </a:t>
            </a:r>
            <a:r>
              <a:rPr lang="en-US" dirty="0"/>
              <a:t>videoconference</a:t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 descr="video_conference_equipment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8800" y="990600"/>
            <a:ext cx="2971800" cy="220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572000" cy="5562600"/>
          </a:xfrm>
        </p:spPr>
        <p:txBody>
          <a:bodyPr>
            <a:normAutofit fontScale="62500" lnSpcReduction="20000"/>
          </a:bodyPr>
          <a:lstStyle/>
          <a:p>
            <a:pPr lvl="0">
              <a:spcAft>
                <a:spcPts val="600"/>
              </a:spcAft>
            </a:pPr>
            <a:r>
              <a:rPr lang="en-US" sz="3200" dirty="0" smtClean="0"/>
              <a:t>Access to long distance educational programs</a:t>
            </a:r>
          </a:p>
          <a:p>
            <a:pPr lvl="0">
              <a:spcAft>
                <a:spcPts val="600"/>
              </a:spcAft>
            </a:pPr>
            <a:r>
              <a:rPr lang="en-US" sz="3200" dirty="0" smtClean="0"/>
              <a:t>Cost savings for travel, accommodations and staff time</a:t>
            </a:r>
          </a:p>
          <a:p>
            <a:pPr lvl="0">
              <a:spcAft>
                <a:spcPts val="600"/>
              </a:spcAft>
            </a:pPr>
            <a:r>
              <a:rPr lang="en-US" sz="3200" dirty="0" smtClean="0"/>
              <a:t>Professionals and students can access:</a:t>
            </a:r>
          </a:p>
          <a:p>
            <a:pPr lvl="1">
              <a:spcAft>
                <a:spcPts val="600"/>
              </a:spcAft>
            </a:pPr>
            <a:r>
              <a:rPr lang="en-US" sz="3200" dirty="0" smtClean="0"/>
              <a:t>Lecture</a:t>
            </a:r>
          </a:p>
          <a:p>
            <a:pPr lvl="1">
              <a:spcAft>
                <a:spcPts val="600"/>
              </a:spcAft>
            </a:pPr>
            <a:r>
              <a:rPr lang="en-US" sz="3200" dirty="0" smtClean="0"/>
              <a:t>Study material</a:t>
            </a:r>
          </a:p>
          <a:p>
            <a:pPr lvl="1">
              <a:spcAft>
                <a:spcPts val="600"/>
              </a:spcAft>
            </a:pPr>
            <a:r>
              <a:rPr lang="en-US" sz="3200" dirty="0" smtClean="0"/>
              <a:t>Group discussions</a:t>
            </a:r>
          </a:p>
          <a:p>
            <a:pPr lvl="1">
              <a:spcAft>
                <a:spcPts val="600"/>
              </a:spcAft>
            </a:pPr>
            <a:r>
              <a:rPr lang="en-US" sz="3200" dirty="0" smtClean="0"/>
              <a:t>One to one talk with instructors</a:t>
            </a:r>
          </a:p>
          <a:p>
            <a:pPr lvl="0">
              <a:spcAft>
                <a:spcPts val="600"/>
              </a:spcAft>
            </a:pPr>
            <a:r>
              <a:rPr lang="en-US" sz="3200" dirty="0" smtClean="0"/>
              <a:t>Helps stimulate brainstorming, knowledge, information sharing and gathering</a:t>
            </a:r>
          </a:p>
          <a:p>
            <a:pPr lvl="0">
              <a:spcAft>
                <a:spcPts val="600"/>
              </a:spcAft>
            </a:pPr>
            <a:r>
              <a:rPr lang="en-US" sz="3200" dirty="0" smtClean="0"/>
              <a:t>Real-time interactive fieldtrips</a:t>
            </a:r>
          </a:p>
          <a:p>
            <a:pPr lvl="0">
              <a:spcAft>
                <a:spcPts val="600"/>
              </a:spcAft>
            </a:pPr>
            <a:r>
              <a:rPr lang="en-US" sz="3200" dirty="0" smtClean="0"/>
              <a:t>Learn about cultural differences via videoconferencing</a:t>
            </a:r>
          </a:p>
          <a:p>
            <a:pPr lvl="0"/>
            <a:endParaRPr lang="en-US" sz="2900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endParaRPr lang="en-US" dirty="0"/>
          </a:p>
        </p:txBody>
      </p:sp>
      <p:pic>
        <p:nvPicPr>
          <p:cNvPr id="6" name="Content Placeholder 5" descr="http://ts2.mm.bing.net/images/thumbnail.aspx?q=1665230373009&amp;id=e9e2ffbe27a6570bf1e27c5509a61ae2&amp;url=http%3a%2f%2fwww.changeforchildren.org%2fimages%2fvch%2fKids_and_Video_Conferencing.jpg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1371600"/>
            <a:ext cx="2819400" cy="1981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bliqueBottomRight"/>
            <a:lightRig rig="twoPt" dir="t">
              <a:rot lat="0" lon="0" rev="7200000"/>
            </a:lightRig>
          </a:scene3d>
          <a:sp3d>
            <a:bevelT w="25400" h="19050" prst="softRound"/>
            <a:contourClr>
              <a:srgbClr val="FFFFFF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Advantages of Videoconference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7" name="Content Placeholder 6" descr="Videoconferencin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3810000"/>
            <a:ext cx="2946400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696200" cy="4114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Innovative Classroom in Action</a:t>
            </a:r>
            <a:endParaRPr lang="en-US" dirty="0"/>
          </a:p>
        </p:txBody>
      </p:sp>
    </p:spTree>
    <p:controls>
      <p:control spid="21506" name="ShockwaveFlash1" r:id="rId2" imgW="7542360" imgH="411480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sz="half" idx="1"/>
          </p:nvPr>
        </p:nvSpPr>
        <p:spPr>
          <a:xfrm>
            <a:off x="381000" y="1143000"/>
            <a:ext cx="4114800" cy="50292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6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Software</a:t>
            </a:r>
          </a:p>
          <a:p>
            <a:pPr>
              <a:buFont typeface="Wingdings" pitchFamily="2" charset="2"/>
              <a:buChar char="Ø"/>
            </a:pPr>
            <a:r>
              <a:rPr lang="en-US" sz="6400" dirty="0" smtClean="0"/>
              <a:t>Windows Live Messenger</a:t>
            </a:r>
          </a:p>
          <a:p>
            <a:pPr>
              <a:buFont typeface="Wingdings" pitchFamily="2" charset="2"/>
              <a:buChar char="Ø"/>
            </a:pPr>
            <a:r>
              <a:rPr lang="en-US" sz="6400" dirty="0" smtClean="0"/>
              <a:t>Yahoo! Messenger with Voice</a:t>
            </a:r>
          </a:p>
          <a:p>
            <a:pPr>
              <a:buFont typeface="Wingdings" pitchFamily="2" charset="2"/>
              <a:buChar char="Ø"/>
            </a:pPr>
            <a:r>
              <a:rPr lang="en-US" sz="6400" dirty="0" smtClean="0"/>
              <a:t>Sight Speed</a:t>
            </a:r>
          </a:p>
          <a:p>
            <a:pPr>
              <a:buFont typeface="Wingdings" pitchFamily="2" charset="2"/>
              <a:buChar char="Ø"/>
            </a:pPr>
            <a:r>
              <a:rPr lang="en-US" sz="6400" dirty="0" smtClean="0"/>
              <a:t>GoToMeeting</a:t>
            </a:r>
          </a:p>
          <a:p>
            <a:pPr>
              <a:buFont typeface="Wingdings" pitchFamily="2" charset="2"/>
              <a:buChar char="Ø"/>
            </a:pPr>
            <a:r>
              <a:rPr lang="en-US" sz="6400" dirty="0" smtClean="0"/>
              <a:t>Webex MeetMeNow</a:t>
            </a:r>
          </a:p>
          <a:p>
            <a:pPr>
              <a:buFont typeface="Wingdings" pitchFamily="2" charset="2"/>
              <a:buChar char="Ø"/>
            </a:pPr>
            <a:r>
              <a:rPr lang="en-US" sz="6400" dirty="0" smtClean="0"/>
              <a:t>Netmeeting</a:t>
            </a:r>
          </a:p>
          <a:p>
            <a:pPr>
              <a:buFont typeface="Wingdings" pitchFamily="2" charset="2"/>
              <a:buChar char="Ø"/>
            </a:pPr>
            <a:r>
              <a:rPr lang="en-US" sz="6400" dirty="0" smtClean="0"/>
              <a:t>DimDim</a:t>
            </a:r>
          </a:p>
          <a:p>
            <a:pPr>
              <a:buFont typeface="Wingdings" pitchFamily="2" charset="2"/>
              <a:buChar char="Ø"/>
            </a:pPr>
            <a:r>
              <a:rPr lang="en-US" sz="6400" dirty="0" smtClean="0"/>
              <a:t>Skype</a:t>
            </a:r>
          </a:p>
          <a:p>
            <a:pPr>
              <a:buNone/>
            </a:pPr>
            <a:r>
              <a:rPr lang="en-US" sz="6400" b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Hardware</a:t>
            </a:r>
          </a:p>
          <a:p>
            <a:pPr>
              <a:buFont typeface="Wingdings" pitchFamily="2" charset="2"/>
              <a:buChar char="Ø"/>
            </a:pPr>
            <a:r>
              <a:rPr lang="en-US" sz="6400" dirty="0" smtClean="0"/>
              <a:t>Digital Bridges</a:t>
            </a:r>
          </a:p>
          <a:p>
            <a:pPr>
              <a:buFont typeface="Wingdings" pitchFamily="2" charset="2"/>
              <a:buChar char="Ø"/>
            </a:pPr>
            <a:r>
              <a:rPr lang="en-US" sz="6400" dirty="0" smtClean="0"/>
              <a:t>Polycom PVX</a:t>
            </a:r>
          </a:p>
          <a:p>
            <a:pPr>
              <a:buFont typeface="Wingdings" pitchFamily="2" charset="2"/>
              <a:buChar char="Ø"/>
            </a:pPr>
            <a:r>
              <a:rPr lang="en-US" sz="6400" dirty="0" smtClean="0"/>
              <a:t>VTEL</a:t>
            </a:r>
          </a:p>
          <a:p>
            <a:pPr>
              <a:buFont typeface="Wingdings" pitchFamily="2" charset="2"/>
              <a:buChar char="Ø"/>
            </a:pPr>
            <a:r>
              <a:rPr lang="en-US" sz="6400" dirty="0" smtClean="0"/>
              <a:t>Point to Point Multi-Port</a:t>
            </a:r>
          </a:p>
          <a:p>
            <a:pPr>
              <a:buNone/>
            </a:pPr>
            <a:r>
              <a:rPr lang="en-US" sz="6400" b="1" dirty="0" smtClean="0">
                <a:solidFill>
                  <a:srgbClr val="92D050"/>
                </a:solidFill>
              </a:rPr>
              <a:t>Equipment</a:t>
            </a:r>
          </a:p>
          <a:p>
            <a:pPr>
              <a:buFont typeface="Wingdings" pitchFamily="2" charset="2"/>
              <a:buChar char="Ø"/>
            </a:pPr>
            <a:r>
              <a:rPr lang="en-US" sz="6400" dirty="0" smtClean="0"/>
              <a:t>Desktops</a:t>
            </a:r>
          </a:p>
          <a:p>
            <a:pPr>
              <a:buFont typeface="Wingdings" pitchFamily="2" charset="2"/>
              <a:buChar char="Ø"/>
            </a:pPr>
            <a:r>
              <a:rPr lang="en-US" sz="6400" dirty="0" smtClean="0"/>
              <a:t>Laptops</a:t>
            </a:r>
          </a:p>
          <a:p>
            <a:pPr>
              <a:buFont typeface="Wingdings" pitchFamily="2" charset="2"/>
              <a:buChar char="Ø"/>
            </a:pPr>
            <a:r>
              <a:rPr lang="en-US" sz="6400" dirty="0" smtClean="0"/>
              <a:t>Internal/External Cameras</a:t>
            </a:r>
          </a:p>
          <a:p>
            <a:pPr>
              <a:buFont typeface="Wingdings" pitchFamily="2" charset="2"/>
              <a:buChar char="Ø"/>
            </a:pPr>
            <a:r>
              <a:rPr lang="en-US" sz="6400" dirty="0" smtClean="0"/>
              <a:t>Monitors</a:t>
            </a:r>
          </a:p>
          <a:p>
            <a:pPr>
              <a:buFont typeface="Wingdings" pitchFamily="2" charset="2"/>
              <a:buChar char="Ø"/>
            </a:pPr>
            <a:r>
              <a:rPr lang="en-US" sz="6400" dirty="0" smtClean="0"/>
              <a:t>Integrated Mobile Phones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Videoconference Sources</a:t>
            </a:r>
            <a:endParaRPr lang="en-US" dirty="0"/>
          </a:p>
        </p:txBody>
      </p:sp>
      <p:pic>
        <p:nvPicPr>
          <p:cNvPr id="7" name="Content Placeholder 6" descr="skype video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95800" y="1600200"/>
            <a:ext cx="4102713" cy="426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4" descr="http://www.ict.csiro.au/images/NetworkTech/ScalableVideoConferencingDiagram.gif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295400" y="457200"/>
            <a:ext cx="6019800" cy="4505325"/>
          </a:xfrm>
          <a:prstGeom prst="rect">
            <a:avLst/>
          </a:prstGeom>
          <a:noFill/>
          <a:ln w="9525" cap="sq" cmpd="sng" algn="ctr">
            <a:noFill/>
            <a:prstDash val="solid"/>
            <a:miter lim="800000"/>
            <a:headEnd/>
            <a:tailEnd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How Will You Use It?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Videoconferencing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>
            <a:normAutofit fontScale="70000" lnSpcReduction="20000"/>
          </a:bodyPr>
          <a:lstStyle/>
          <a:p>
            <a:pPr>
              <a:spcAft>
                <a:spcPts val="600"/>
              </a:spcAft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AT&amp;T Intellectual Property. Welcome to the knowledge network explorer. (2010). 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Videoconferencing for learning. 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Retrieved from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http://.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knpacbell.com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2"/>
              </a:rPr>
              <a:t>/wired/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vidconf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2"/>
              </a:rPr>
              <a:t>/links.html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Brooks, Joey (2009, December 29). Ellen Page Cisco Advertising Field Trip . [ Video file]. Retrieved from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http://www.youtube.com/watch?v=vHFUwFgu5w4&amp;feature=related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Down, P. (2009). Introduction to videoconferencing. 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JANET Video Technology Services. Retrieved from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https://www.ja.net/documents/services/video/vtas/beginnersguide.pdf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Freidland, G. &amp; Rojas, R. (2008). Anthropocentric video segmentation for lecture webcasts. 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EURASIP Journal on Image and Video Processing, 2008,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1-10.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doi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: 10.1155/2008/195743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Ge, S. S. &amp; Tok, M. Y. (2003). Enhancing online education using collaboration solutions. 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J. Educational Technology Systems, 31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(4), 361-380.</a:t>
            </a:r>
          </a:p>
          <a:p>
            <a:pPr>
              <a:spcAft>
                <a:spcPts val="600"/>
              </a:spcAft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Gilles, D. (2008). Student perspectives on videoconferencing in teacher education at a distance. 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Distance Education, 29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(1), 107-118.</a:t>
            </a:r>
          </a:p>
          <a:p>
            <a:pPr>
              <a:spcAft>
                <a:spcPts val="600"/>
              </a:spcAft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Harrison, H. (2009). History of video conferencing.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eHow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Consulting Writer.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Retrieved April 4, 2010 from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http://www.ehow.com/about_5098990_history-video-conferencing.html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Harrison, H. (2009). About video conferencing.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eHow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Consulting Writer.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Retrieved April 4, 2010 from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http://www.ehow.com/about_4565029_video-conferencing.html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Stevens, R. &amp; Little, R. (2006). Ed tech’s virtual field trips: Video conferencing. 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Educational Technology Office.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Retrieved from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http://ww4.fsusd.k12.ca.us/education/science/VideoConferencing/index.htm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University of Wyoming, (2007). Video Conferencing. 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Outreach School UMTV.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Retrieved from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http://outreach.uwyo.edu/uwtv/VideoConf.asp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Wikipedia (2010, April). Videoconferencing. 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Wikipedia Foundation, Inc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 Retrieved from </a:t>
            </a:r>
            <a:r>
              <a:rPr lang="en-US" sz="18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http://en.wikipedia.org/wiki/Videoconferencing</a:t>
            </a:r>
            <a:endParaRPr lang="en-US" sz="18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endParaRPr lang="en-US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343400"/>
            <a:ext cx="8229600" cy="1371600"/>
          </a:xfrm>
        </p:spPr>
        <p:txBody>
          <a:bodyPr>
            <a:normAutofit fontScale="90000"/>
          </a:bodyPr>
          <a:lstStyle/>
          <a:p>
            <a:r>
              <a:rPr lang="en-US" sz="2200" b="1" dirty="0" smtClean="0"/>
              <a:t/>
            </a:r>
            <a:br>
              <a:rPr lang="en-US" sz="2200" b="1" dirty="0" smtClean="0"/>
            </a:br>
            <a:r>
              <a:rPr lang="en-US" sz="3100" b="1" dirty="0" smtClean="0"/>
              <a:t>Helping to connect people globally via real-time audio and video communication</a:t>
            </a:r>
            <a:r>
              <a:rPr lang="en-US" sz="3100" dirty="0" smtClean="0"/>
              <a:t/>
            </a:r>
            <a:br>
              <a:rPr lang="en-US" sz="3100" dirty="0" smtClean="0"/>
            </a:br>
            <a:endParaRPr lang="en-US" sz="31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914400"/>
            <a:ext cx="7239000" cy="27432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en-US" sz="2800" dirty="0" smtClean="0"/>
              <a:t>Communication </a:t>
            </a:r>
            <a:r>
              <a:rPr lang="en-US" sz="2800" dirty="0"/>
              <a:t>technology that integrates video and voice to connect remote users with each </a:t>
            </a:r>
            <a:r>
              <a:rPr lang="en-US" sz="2800" dirty="0" smtClean="0"/>
              <a:t>other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/>
              <a:t>Allows students to participate in an interactive question answer session over live video, also known as visual collaboration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/>
              <a:t>Brings students from all over the US together using technology pioneered by NASA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/>
              <a:t>Serves as a medium for synchronous learning in distance education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/>
              <a:t>Incorporates social networks like video, wiki, podcasts, instant message (IM), and more</a:t>
            </a:r>
            <a:endParaRPr lang="en-US" sz="2800" dirty="0"/>
          </a:p>
          <a:p>
            <a:endParaRPr lang="en-US" sz="28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What </a:t>
            </a:r>
            <a:r>
              <a:rPr lang="en-US" sz="4000" dirty="0"/>
              <a:t>is Videoconference?</a:t>
            </a:r>
            <a:br>
              <a:rPr lang="en-US" sz="4000" dirty="0"/>
            </a:b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Georgia" pitchFamily="18" charset="0"/>
              </a:rPr>
              <a:t>Why should we use video conference? </a:t>
            </a:r>
            <a:endParaRPr lang="en-US" sz="3200" dirty="0">
              <a:latin typeface="Georgia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066800" y="5410200"/>
            <a:ext cx="7010401" cy="762000"/>
          </a:xfrm>
        </p:spPr>
        <p:txBody>
          <a:bodyPr>
            <a:normAutofit fontScale="55000" lnSpcReduction="20000"/>
          </a:bodyPr>
          <a:lstStyle/>
          <a:p>
            <a:pPr marL="0" lvl="1" indent="0">
              <a:spcBef>
                <a:spcPts val="400"/>
              </a:spcBef>
              <a:buSzPct val="68000"/>
            </a:pPr>
            <a:endParaRPr lang="en-US" dirty="0" smtClean="0"/>
          </a:p>
          <a:p>
            <a:pPr marL="0" lvl="1" indent="0">
              <a:spcBef>
                <a:spcPts val="400"/>
              </a:spcBef>
              <a:buSzPct val="68000"/>
            </a:pPr>
            <a:r>
              <a:rPr lang="en-US" sz="3800" dirty="0" smtClean="0"/>
              <a:t>Just one video conference can make a difference</a:t>
            </a:r>
          </a:p>
          <a:p>
            <a:endParaRPr lang="en-US" dirty="0"/>
          </a:p>
        </p:txBody>
      </p:sp>
      <p:pic>
        <p:nvPicPr>
          <p:cNvPr id="10" name="Content Placeholder 9" descr="world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762000" y="1295400"/>
            <a:ext cx="2133600" cy="211455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505200" y="1295400"/>
            <a:ext cx="5181601" cy="4090657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buFont typeface="Arial" pitchFamily="34" charset="0"/>
              <a:buChar char="•"/>
            </a:pPr>
            <a:r>
              <a:rPr lang="en-US" sz="1800" dirty="0" smtClean="0"/>
              <a:t>Video conference can bring a school partnership alive</a:t>
            </a:r>
          </a:p>
          <a:p>
            <a:pPr>
              <a:lnSpc>
                <a:spcPct val="12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dirty="0" smtClean="0"/>
              <a:t>Increase knowledge retention by differentiating instruction</a:t>
            </a:r>
          </a:p>
          <a:p>
            <a:pPr>
              <a:lnSpc>
                <a:spcPct val="170000"/>
              </a:lnSpc>
              <a:buFont typeface="Arial" pitchFamily="34" charset="0"/>
              <a:buChar char="•"/>
            </a:pPr>
            <a:r>
              <a:rPr lang="en-US" sz="1800" dirty="0" smtClean="0"/>
              <a:t>Bridge cultural gaps</a:t>
            </a:r>
          </a:p>
          <a:p>
            <a:pPr>
              <a:lnSpc>
                <a:spcPct val="170000"/>
              </a:lnSpc>
              <a:buFont typeface="Arial" pitchFamily="34" charset="0"/>
              <a:buChar char="•"/>
            </a:pPr>
            <a:r>
              <a:rPr lang="en-US" sz="1800" dirty="0" smtClean="0"/>
              <a:t>Reach a wider student audience</a:t>
            </a:r>
          </a:p>
          <a:p>
            <a:pPr>
              <a:lnSpc>
                <a:spcPct val="170000"/>
              </a:lnSpc>
              <a:buFont typeface="Arial" pitchFamily="34" charset="0"/>
              <a:buChar char="•"/>
            </a:pPr>
            <a:r>
              <a:rPr lang="en-US" sz="1800" dirty="0" smtClean="0"/>
              <a:t>Enrich existing curriculum</a:t>
            </a:r>
          </a:p>
          <a:p>
            <a:pPr>
              <a:lnSpc>
                <a:spcPct val="12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dirty="0" smtClean="0"/>
              <a:t>Link students from varied social, cultural, and economic backgrounds </a:t>
            </a:r>
          </a:p>
          <a:p>
            <a:pPr>
              <a:lnSpc>
                <a:spcPct val="12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dirty="0" smtClean="0"/>
              <a:t>Motivate reluctant and struggling learners</a:t>
            </a:r>
          </a:p>
          <a:p>
            <a:pPr>
              <a:lnSpc>
                <a:spcPct val="12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US" sz="1800" dirty="0" smtClean="0"/>
              <a:t>Involve guest speakers who would be unavailable for face to face lectures 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6" descr="http://ts2.mm.bing.net/images/thumbnail.aspx?q=1667996517297&amp;id=3ec47c2887b57f89173ea5aacacf27ab&amp;url=http%3a%2f%2fwww.e-idsolutions.com%2fFiles%2fpvc2.jpg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57201" y="2438400"/>
            <a:ext cx="3505199" cy="35052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1" name="Text Placeholder 10"/>
          <p:cNvSpPr>
            <a:spLocks noGrp="1"/>
          </p:cNvSpPr>
          <p:nvPr>
            <p:ph sz="half" idx="2"/>
          </p:nvPr>
        </p:nvSpPr>
        <p:spPr>
          <a:xfrm>
            <a:off x="4038600" y="1752600"/>
            <a:ext cx="4800600" cy="4254691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sz="2000" dirty="0" smtClean="0"/>
          </a:p>
          <a:p>
            <a:pPr marL="457200" indent="-457200" algn="ctr">
              <a:spcBef>
                <a:spcPts val="600"/>
              </a:spcBef>
              <a:buNone/>
            </a:pPr>
            <a:r>
              <a:rPr lang="en-US" sz="3200" dirty="0" smtClean="0"/>
              <a:t>Instruction</a:t>
            </a:r>
          </a:p>
          <a:p>
            <a:pPr marL="457200" indent="-457200" algn="ctr">
              <a:spcBef>
                <a:spcPts val="600"/>
              </a:spcBef>
              <a:buNone/>
            </a:pPr>
            <a:r>
              <a:rPr lang="en-US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Virtual Fieldtrips</a:t>
            </a:r>
          </a:p>
          <a:p>
            <a:pPr marL="457200" indent="-457200" algn="ctr">
              <a:spcBef>
                <a:spcPts val="600"/>
              </a:spcBef>
              <a:buNone/>
            </a:pPr>
            <a:r>
              <a:rPr lang="en-US" sz="32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Multi-School Projects</a:t>
            </a:r>
          </a:p>
          <a:p>
            <a:pPr marL="457200" indent="-457200" algn="ctr">
              <a:spcBef>
                <a:spcPts val="600"/>
              </a:spcBef>
              <a:buNone/>
            </a:pPr>
            <a:r>
              <a:rPr lang="en-US" sz="3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Professional Activities</a:t>
            </a:r>
          </a:p>
          <a:p>
            <a:pPr marL="457200" indent="-457200" algn="ctr">
              <a:spcBef>
                <a:spcPts val="600"/>
              </a:spcBef>
              <a:buNone/>
            </a:pPr>
            <a:r>
              <a:rPr lang="en-US" sz="32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Community Events</a:t>
            </a:r>
          </a:p>
          <a:p>
            <a:endParaRPr lang="en-US" sz="20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rmAutofit/>
          </a:bodyPr>
          <a:lstStyle/>
          <a:p>
            <a:pPr algn="ctr"/>
            <a:r>
              <a:rPr lang="en-US" sz="4900" dirty="0" smtClean="0"/>
              <a:t>Videoconferencing for technology is ideal for: </a:t>
            </a:r>
            <a:endParaRPr lang="en-US" sz="4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767072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Students can take classes not offered at their school, like advanced placement, foreign language or music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Schools can offer classes during off-hours for students unable to attend traditional classes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Teachers can team-teach with remote teachers, share subject matter expertise or a unique approach to a topic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Librarians can offer introductions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/>
              <a:t>   to library services and a tour before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/>
              <a:t>   they come to the library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… and much more.      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Video Conference for Instruction</a:t>
            </a:r>
            <a:endParaRPr lang="en-US" dirty="0"/>
          </a:p>
        </p:txBody>
      </p:sp>
      <p:pic>
        <p:nvPicPr>
          <p:cNvPr id="4" name="Picture 3" descr="conference05videoconferenc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3962400"/>
            <a:ext cx="2565400" cy="228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29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Classes can communicate with experts in many fields to enhance understanding of a subject they are studying. For instance:</a:t>
            </a:r>
          </a:p>
          <a:p>
            <a:pPr lvl="1"/>
            <a:r>
              <a:rPr lang="en-US" sz="1400" dirty="0" smtClean="0"/>
              <a:t>Organize and moderate a panel discussion with a dolphin trainer, and animal rights activist for a unit on oceanography</a:t>
            </a:r>
          </a:p>
          <a:p>
            <a:pPr lvl="1"/>
            <a:r>
              <a:rPr lang="en-US" sz="1400" dirty="0" smtClean="0"/>
              <a:t>Interview the author of a book being read in class</a:t>
            </a:r>
          </a:p>
          <a:p>
            <a:pPr lvl="1"/>
            <a:r>
              <a:rPr lang="en-US" sz="1400" dirty="0" smtClean="0"/>
              <a:t>A remote teacher or student can role-play a historical or literary figure</a:t>
            </a:r>
          </a:p>
          <a:p>
            <a:pPr lvl="1"/>
            <a:r>
              <a:rPr lang="en-US" sz="1400" dirty="0" smtClean="0"/>
              <a:t>Students can watch a play performed at a remote site followed by interaction with the actors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Virtual Field Trip</a:t>
            </a:r>
            <a:endParaRPr lang="en-US" dirty="0"/>
          </a:p>
        </p:txBody>
      </p:sp>
      <p:pic>
        <p:nvPicPr>
          <p:cNvPr id="4" name="Picture 3" descr="7th grade class.jpg"/>
          <p:cNvPicPr>
            <a:picLocks noChangeAspect="1"/>
          </p:cNvPicPr>
          <p:nvPr/>
        </p:nvPicPr>
        <p:blipFill>
          <a:blip r:embed="rId2" cstate="print">
            <a:lum bright="16000"/>
          </a:blip>
          <a:stretch>
            <a:fillRect/>
          </a:stretch>
        </p:blipFill>
        <p:spPr>
          <a:xfrm>
            <a:off x="5105400" y="3657600"/>
            <a:ext cx="2816352" cy="19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bliqueBottomLeft"/>
            <a:lightRig rig="threePt" dir="t"/>
          </a:scene3d>
        </p:spPr>
      </p:pic>
      <p:pic>
        <p:nvPicPr>
          <p:cNvPr id="6" name="Picture 5" descr="StudentsOnEdgeOfSeats.jpg"/>
          <p:cNvPicPr>
            <a:picLocks noChangeAspect="1"/>
          </p:cNvPicPr>
          <p:nvPr/>
        </p:nvPicPr>
        <p:blipFill>
          <a:blip r:embed="rId3" cstate="print">
            <a:lum bright="28000" contrast="21000"/>
          </a:blip>
          <a:stretch>
            <a:fillRect/>
          </a:stretch>
        </p:blipFill>
        <p:spPr>
          <a:xfrm>
            <a:off x="1371600" y="3657600"/>
            <a:ext cx="2895600" cy="1905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7" name="TextBox 6"/>
          <p:cNvSpPr txBox="1"/>
          <p:nvPr/>
        </p:nvSpPr>
        <p:spPr>
          <a:xfrm>
            <a:off x="1143000" y="56388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 Students on the edge of their seats   </a:t>
            </a:r>
          </a:p>
          <a:p>
            <a:r>
              <a:rPr lang="en-US" sz="1200" dirty="0" smtClean="0"/>
              <a:t>  listening to ranger Jeff Barnes (Ms.</a:t>
            </a:r>
          </a:p>
          <a:p>
            <a:r>
              <a:rPr lang="en-US" sz="1200" dirty="0" smtClean="0"/>
              <a:t>  Conover's room, Grange Middle School).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5105400" y="56388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Ms. Conover's 7th grade science class conversing with a State Park Ranger. 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dirty="0" smtClean="0"/>
              <a:t>Allows teachers and students to collaborate with schools throughout the district, across the country, or around the world</a:t>
            </a:r>
          </a:p>
          <a:p>
            <a:r>
              <a:rPr lang="en-US" dirty="0" smtClean="0"/>
              <a:t>Schools known for outstanding </a:t>
            </a:r>
          </a:p>
          <a:p>
            <a:pPr>
              <a:buNone/>
            </a:pPr>
            <a:r>
              <a:rPr lang="en-US" dirty="0" smtClean="0"/>
              <a:t>   programs or projects model </a:t>
            </a:r>
          </a:p>
          <a:p>
            <a:pPr>
              <a:buNone/>
            </a:pPr>
            <a:r>
              <a:rPr lang="en-US" dirty="0" smtClean="0"/>
              <a:t>   those projects for other schools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Videoconferencing facilitates </a:t>
            </a:r>
          </a:p>
          <a:p>
            <a:pPr>
              <a:buNone/>
            </a:pPr>
            <a:r>
              <a:rPr lang="en-US" dirty="0" smtClean="0"/>
              <a:t>   distributed cooperative learning, </a:t>
            </a:r>
          </a:p>
          <a:p>
            <a:pPr>
              <a:buNone/>
            </a:pPr>
            <a:r>
              <a:rPr lang="en-US" dirty="0" smtClean="0"/>
              <a:t>   collaboration, and communication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Contests like spelling bees, debates and etc. can take place between two schools via two-way video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Videoconferencing for Multi-School Projects</a:t>
            </a:r>
            <a:endParaRPr lang="en-US" dirty="0"/>
          </a:p>
        </p:txBody>
      </p:sp>
      <p:pic>
        <p:nvPicPr>
          <p:cNvPr id="5" name="Picture 4" descr="world of studen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86400" y="2209800"/>
            <a:ext cx="3200400" cy="266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3352800" cy="5029200"/>
          </a:xfrm>
        </p:spPr>
        <p:txBody>
          <a:bodyPr>
            <a:normAutofit fontScale="55000" lnSpcReduction="20000"/>
          </a:bodyPr>
          <a:lstStyle/>
          <a:p>
            <a:endParaRPr lang="en-US" dirty="0" smtClean="0"/>
          </a:p>
          <a:p>
            <a:r>
              <a:rPr lang="en-US" b="1" dirty="0" smtClean="0"/>
              <a:t>Professional Activities via videoconference:</a:t>
            </a:r>
          </a:p>
          <a:p>
            <a:endParaRPr lang="en-US" dirty="0" smtClean="0"/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2500" dirty="0" smtClean="0"/>
              <a:t>Save time and money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2500" dirty="0" smtClean="0"/>
              <a:t>Students enrolled in teacher education courses can observe and critiques the teaching practices from a remote location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2500" dirty="0" smtClean="0"/>
              <a:t>Teachers can mentor 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2500" dirty="0" smtClean="0"/>
              <a:t>    new teachers with limited support in other districts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2500" dirty="0" smtClean="0"/>
              <a:t>Interviews, meetings, and presentations at conferences can take place via video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2500" dirty="0" smtClean="0"/>
              <a:t>“Just in time learning” from experts and trainers without having to leave the classroom </a:t>
            </a:r>
            <a:endParaRPr lang="en-US" sz="25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62600" y="1066800"/>
            <a:ext cx="3124200" cy="4724400"/>
          </a:xfrm>
        </p:spPr>
        <p:txBody>
          <a:bodyPr>
            <a:normAutofit fontScale="55000" lnSpcReduction="20000"/>
          </a:bodyPr>
          <a:lstStyle/>
          <a:p>
            <a:endParaRPr lang="en-US" dirty="0" smtClean="0"/>
          </a:p>
          <a:p>
            <a:r>
              <a:rPr lang="en-US" b="1" dirty="0" smtClean="0"/>
              <a:t>Community Events via videoconference:</a:t>
            </a:r>
          </a:p>
          <a:p>
            <a:endParaRPr lang="en-US" dirty="0" smtClean="0"/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2900" dirty="0" smtClean="0"/>
              <a:t>Supports public interest events 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2900" dirty="0" smtClean="0"/>
              <a:t>Adult education for English learners, literacy, job training, etc.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2900" dirty="0" smtClean="0"/>
              <a:t>Town hall meetings, governments hearings, school board meetings and other government-related activities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2900" dirty="0" smtClean="0"/>
              <a:t>Virtual author tours</a:t>
            </a:r>
            <a:endParaRPr lang="en-US" sz="29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Professional and Community Events</a:t>
            </a:r>
            <a:endParaRPr lang="en-US" sz="3600" dirty="0"/>
          </a:p>
        </p:txBody>
      </p:sp>
      <p:pic>
        <p:nvPicPr>
          <p:cNvPr id="8" name="Picture 7" descr="OTSmai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57600" y="2133600"/>
            <a:ext cx="2286000" cy="228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2340</TotalTime>
  <Words>963</Words>
  <Application>Microsoft Office PowerPoint</Application>
  <PresentationFormat>On-screen Show (4:3)</PresentationFormat>
  <Paragraphs>140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Concourse</vt:lpstr>
      <vt:lpstr>Videoconference</vt:lpstr>
      <vt:lpstr> Helping to connect people globally via real-time audio and video communication </vt:lpstr>
      <vt:lpstr> What is Videoconference? </vt:lpstr>
      <vt:lpstr>Why should we use video conference? </vt:lpstr>
      <vt:lpstr>Videoconferencing for technology is ideal for: </vt:lpstr>
      <vt:lpstr>Video Conference for Instruction</vt:lpstr>
      <vt:lpstr>Virtual Field Trip</vt:lpstr>
      <vt:lpstr>Videoconferencing for Multi-School Projects</vt:lpstr>
      <vt:lpstr>Professional and Community Events</vt:lpstr>
      <vt:lpstr> Disadvantages of videoconference </vt:lpstr>
      <vt:lpstr> Advantages of Videoconference </vt:lpstr>
      <vt:lpstr>Innovative Classroom in Action</vt:lpstr>
      <vt:lpstr>Videoconference Sources</vt:lpstr>
      <vt:lpstr>Videoconferencing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Videoconferencing for Education</dc:title>
  <dc:creator>Monica Stallings</dc:creator>
  <cp:lastModifiedBy>Monica Stallings</cp:lastModifiedBy>
  <cp:revision>131</cp:revision>
  <dcterms:created xsi:type="dcterms:W3CDTF">2010-04-15T04:02:13Z</dcterms:created>
  <dcterms:modified xsi:type="dcterms:W3CDTF">2010-05-04T04:22:32Z</dcterms:modified>
</cp:coreProperties>
</file>